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1" r:id="rId6"/>
    <p:sldId id="283" r:id="rId7"/>
    <p:sldId id="297" r:id="rId8"/>
    <p:sldId id="298" r:id="rId9"/>
    <p:sldId id="284" r:id="rId10"/>
    <p:sldId id="294" r:id="rId11"/>
    <p:sldId id="29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102" d="100"/>
          <a:sy n="102" d="100"/>
        </p:scale>
        <p:origin x="150" y="2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g>
</file>

<file path=ppt/media/image4.png>
</file>

<file path=ppt/media/image5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9/26/2023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CONSULTANTS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DATA MINING</a:t>
            </a:r>
          </a:p>
          <a:p>
            <a:pPr algn="r">
              <a:lnSpc>
                <a:spcPts val="1400"/>
              </a:lnSpc>
            </a:pPr>
            <a:r>
              <a:rPr lang="en-US" sz="1600" b="1" spc="-100" dirty="0">
                <a:latin typeface="Corbel" panose="020B0503020204020204" pitchFamily="34" charset="0"/>
              </a:rPr>
              <a:t>ASOSIASI DATA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ALGORITMA APRIORI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Asosiasi</a:t>
            </a:r>
            <a:r>
              <a:rPr lang="en-US" dirty="0"/>
              <a:t> Data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/>
              <a:t>Sebagai contoh aturan asosiasi adalah informasi tentang pelanggan yang membeli komputer juga membeli perangkat lunak keuangan, dapat ditulis dalam aturan asosiasi sebagai berikut:</a:t>
            </a:r>
          </a:p>
          <a:p>
            <a:pPr marL="0" indent="0">
              <a:buNone/>
            </a:pPr>
            <a:r>
              <a:rPr lang="id-ID" dirty="0"/>
              <a:t> </a:t>
            </a:r>
          </a:p>
          <a:p>
            <a:pPr marL="0" indent="0">
              <a:buNone/>
            </a:pPr>
            <a:r>
              <a:rPr lang="id-ID" dirty="0"/>
              <a:t>Komputer </a:t>
            </a:r>
            <a:r>
              <a:rPr lang="id-ID" dirty="0">
                <a:sym typeface="Wingdings" panose="05000000000000000000" pitchFamily="2" charset="2"/>
              </a:rPr>
              <a:t></a:t>
            </a:r>
            <a:r>
              <a:rPr lang="id-ID" dirty="0"/>
              <a:t> perangkat lunak keuangan</a:t>
            </a:r>
          </a:p>
          <a:p>
            <a:pPr marL="0" indent="0">
              <a:buNone/>
            </a:pPr>
            <a:r>
              <a:rPr lang="id-ID" dirty="0"/>
              <a:t>[</a:t>
            </a:r>
            <a:r>
              <a:rPr lang="id-ID" dirty="0" err="1"/>
              <a:t>suppport</a:t>
            </a:r>
            <a:r>
              <a:rPr lang="id-ID" dirty="0"/>
              <a:t> = 2%, </a:t>
            </a:r>
            <a:r>
              <a:rPr lang="id-ID" dirty="0" err="1"/>
              <a:t>confidence</a:t>
            </a:r>
            <a:r>
              <a:rPr lang="id-ID" dirty="0"/>
              <a:t> = 60%]</a:t>
            </a:r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asosiasi</a:t>
            </a:r>
            <a:r>
              <a:rPr lang="en-US" dirty="0"/>
              <a:t>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41746" y="2747725"/>
            <a:ext cx="9288054" cy="727550"/>
          </a:xfrm>
        </p:spPr>
        <p:txBody>
          <a:bodyPr/>
          <a:lstStyle/>
          <a:p>
            <a:r>
              <a:rPr lang="id-ID" dirty="0"/>
              <a:t>Aturan asosiasi dalam data </a:t>
            </a:r>
            <a:r>
              <a:rPr lang="id-ID" dirty="0" err="1"/>
              <a:t>mining</a:t>
            </a:r>
            <a:r>
              <a:rPr lang="id-ID" dirty="0"/>
              <a:t> bertujuan untuk menemukan pola frekuensi, asosiasi, korelasi dan struktur hubungan antar item atau obyek dari sekumpulan item yang ada dalam transaksi </a:t>
            </a:r>
            <a:r>
              <a:rPr lang="id-ID" dirty="0" err="1"/>
              <a:t>database</a:t>
            </a:r>
            <a:r>
              <a:rPr lang="id-ID" dirty="0"/>
              <a:t>, </a:t>
            </a:r>
            <a:r>
              <a:rPr lang="id-ID" dirty="0" err="1"/>
              <a:t>database</a:t>
            </a:r>
            <a:r>
              <a:rPr lang="id-ID" dirty="0"/>
              <a:t> relasional maupun informasi dari tempat penyimpanan yang lain.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40614" y="3746500"/>
            <a:ext cx="5789186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err="1"/>
              <a:t>Rumus</a:t>
            </a:r>
            <a:r>
              <a:rPr lang="en-US" sz="2800" dirty="0"/>
              <a:t> </a:t>
            </a:r>
            <a:r>
              <a:rPr lang="en-US" sz="2800" dirty="0" err="1"/>
              <a:t>Penting</a:t>
            </a:r>
            <a:r>
              <a:rPr lang="en-US" sz="2800" dirty="0"/>
              <a:t> </a:t>
            </a:r>
            <a:r>
              <a:rPr lang="en-US" sz="2800" dirty="0" err="1"/>
              <a:t>adalah</a:t>
            </a:r>
            <a:r>
              <a:rPr lang="en-US" sz="2800" dirty="0"/>
              <a:t> </a:t>
            </a:r>
            <a:r>
              <a:rPr lang="en-US" sz="2800" dirty="0" err="1"/>
              <a:t>rumus</a:t>
            </a:r>
            <a:r>
              <a:rPr lang="en-US" sz="2800" dirty="0"/>
              <a:t>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menjelaskan</a:t>
            </a:r>
            <a:r>
              <a:rPr lang="en-US" sz="2800" dirty="0"/>
              <a:t> confidence </a:t>
            </a:r>
            <a:r>
              <a:rPr lang="en-US" sz="2800" dirty="0" err="1"/>
              <a:t>antara</a:t>
            </a:r>
            <a:r>
              <a:rPr lang="en-US" sz="2800" dirty="0"/>
              <a:t> </a:t>
            </a:r>
            <a:r>
              <a:rPr lang="en-US" sz="2800" dirty="0" err="1"/>
              <a:t>suatu</a:t>
            </a:r>
            <a:r>
              <a:rPr lang="en-US" sz="2800" dirty="0"/>
              <a:t> </a:t>
            </a:r>
            <a:r>
              <a:rPr lang="en-US" sz="2800" dirty="0" err="1"/>
              <a:t>transaksi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transaksi</a:t>
            </a:r>
            <a:r>
              <a:rPr lang="en-US" sz="2800" dirty="0"/>
              <a:t> lain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F86A0A2-4D3D-437D-8922-5D054765C7E9}"/>
                  </a:ext>
                </a:extLst>
              </p:cNvPr>
              <p:cNvSpPr/>
              <p:nvPr/>
            </p:nvSpPr>
            <p:spPr>
              <a:xfrm>
                <a:off x="3840614" y="5136844"/>
                <a:ext cx="5711500" cy="6667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i="1">
                          <a:latin typeface="Cambria Math" panose="02040503050406030204" pitchFamily="18" charset="0"/>
                        </a:rPr>
                        <m:t>𝑐𝑜𝑛𝑓𝑖𝑑𝑒𝑛𝑐𝑒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=&gt;</m:t>
                      </m:r>
                      <m:r>
                        <a:rPr lang="id-ID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𝑗𝑢𝑚𝑙𝑎h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𝑡𝑟𝑎𝑛𝑠𝑎𝑘𝑠𝑖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𝑑𝑎𝑟𝑖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𝑑𝑎𝑛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𝑗𝑢𝑚𝑙𝑎h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𝑡𝑟𝑎𝑛𝑠𝑎𝑘𝑠𝑖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𝑑𝑎𝑟𝑖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𝐴</m:t>
                          </m:r>
                        </m:den>
                      </m:f>
                    </m:oMath>
                  </m:oMathPara>
                </a14:m>
                <a:endParaRPr lang="id-ID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F86A0A2-4D3D-437D-8922-5D054765C7E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0614" y="5136844"/>
                <a:ext cx="5711500" cy="6667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FE530A-3B09-4159-BCBA-A85F26D67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BERDASAR RUMUS, MAKA</a:t>
            </a:r>
            <a:endParaRPr lang="id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0E99D-842F-4E79-9B5A-8CF0D992B04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14036" y="2383950"/>
            <a:ext cx="9315763" cy="432000"/>
          </a:xfrm>
        </p:spPr>
        <p:txBody>
          <a:bodyPr/>
          <a:lstStyle/>
          <a:p>
            <a:r>
              <a:rPr lang="id-ID" dirty="0"/>
              <a:t>Aturan asosiasi untuk pembelian komputer dan perangkat lunak keuangan dengan </a:t>
            </a:r>
            <a:r>
              <a:rPr lang="id-ID" dirty="0" err="1"/>
              <a:t>confidence</a:t>
            </a:r>
            <a:r>
              <a:rPr lang="id-ID" dirty="0"/>
              <a:t> sebesar 60% menunjukkan bahwa 60% dari pelanggan yang membeli komputer juga membeli perangkat lunak keuangan.</a:t>
            </a:r>
          </a:p>
          <a:p>
            <a:endParaRPr lang="id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A20330-93CD-4E04-82CE-55482DB44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1345" y="3429000"/>
            <a:ext cx="8678455" cy="2763000"/>
          </a:xfrm>
        </p:spPr>
        <p:txBody>
          <a:bodyPr/>
          <a:lstStyle/>
          <a:p>
            <a:r>
              <a:rPr lang="id-ID" dirty="0"/>
              <a:t>Salah satu kegunaan dari sebuah pola adalah faktor yang menentukan pola tersebut menarik atau tidak. Hal tersebut dapat diperkirakan dengan menggunakan fungsi tertentu yang disebut sebagai </a:t>
            </a:r>
            <a:r>
              <a:rPr lang="id-ID" dirty="0" err="1"/>
              <a:t>support</a:t>
            </a:r>
            <a:r>
              <a:rPr lang="id-ID" dirty="0"/>
              <a:t>. Support dari pola asosiasi menunjukkan besarnya persentase data yang ada dalam transaksi yang dianalisis, sehingga persentase tersebut dapat menunjukkan bahwa pola tersebut benar. Support dari aturan asosiasi transaksi “A=&gt;B” dari data semua transaksi yang ada dalam </a:t>
            </a:r>
            <a:r>
              <a:rPr lang="id-ID" dirty="0" err="1"/>
              <a:t>database</a:t>
            </a:r>
            <a:r>
              <a:rPr lang="id-ID" dirty="0"/>
              <a:t> dapat didefinisikan sebagai berikut:</a:t>
            </a:r>
          </a:p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9F5FC-6522-46AA-A226-70D931E1DD5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7" name="Picture Placeholder 17" descr="decorative element">
            <a:extLst>
              <a:ext uri="{FF2B5EF4-FFF2-40B4-BE49-F238E27FC236}">
                <a16:creationId xmlns:a16="http://schemas.microsoft.com/office/drawing/2014/main" id="{72B51B76-0D38-4CD3-883B-DA66469D4E54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" b="57"/>
          <a:stretch>
            <a:fillRect/>
          </a:stretch>
        </p:blipFill>
        <p:spPr>
          <a:xfrm>
            <a:off x="9980613" y="0"/>
            <a:ext cx="2211387" cy="619125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DF06B61-4B02-432B-97CA-26C64714D4DF}"/>
                  </a:ext>
                </a:extLst>
              </p:cNvPr>
              <p:cNvSpPr/>
              <p:nvPr/>
            </p:nvSpPr>
            <p:spPr>
              <a:xfrm>
                <a:off x="4123904" y="5395462"/>
                <a:ext cx="5385064" cy="6667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i="1">
                          <a:latin typeface="Cambria Math" panose="02040503050406030204" pitchFamily="18" charset="0"/>
                        </a:rPr>
                        <m:t>𝑆𝑢𝑝𝑝𝑜𝑟𝑡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d-ID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=&gt;</m:t>
                      </m:r>
                      <m:r>
                        <a:rPr lang="id-ID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id-ID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𝑗𝑢𝑚𝑙𝑎h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𝑡𝑟𝑎𝑛𝑠𝑎𝑘𝑠𝑖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𝑑𝑎𝑟𝑖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𝑑𝑎𝑛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𝐵</m:t>
                          </m:r>
                        </m:num>
                        <m:den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𝑗𝑢𝑚𝑙𝑎h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𝑡𝑟𝑎𝑛𝑠𝑎𝑘𝑠𝑖</m:t>
                          </m:r>
                          <m:r>
                            <a:rPr lang="id-ID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𝑘𝑒𝑠𝑒𝑙𝑢𝑟𝑢h𝑎𝑛</m:t>
                          </m:r>
                        </m:den>
                      </m:f>
                    </m:oMath>
                  </m:oMathPara>
                </a14:m>
                <a:endParaRPr lang="id-ID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DF06B61-4B02-432B-97CA-26C64714D4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3904" y="5395462"/>
                <a:ext cx="5385064" cy="6667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28737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D8D0D7-50F6-48DB-B966-795AC35B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ALGORITMA APRIORI</a:t>
            </a:r>
            <a:endParaRPr lang="id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B15E7-B63E-463C-99A0-707CD063FEC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Langkah-Langkah</a:t>
            </a:r>
            <a:r>
              <a:rPr lang="en-US" dirty="0"/>
              <a:t>:</a:t>
            </a:r>
            <a:endParaRPr lang="id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556558-9BB7-4542-8570-139EAC25F2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2908300"/>
            <a:ext cx="9103327" cy="3283700"/>
          </a:xfrm>
        </p:spPr>
        <p:txBody>
          <a:bodyPr/>
          <a:lstStyle/>
          <a:p>
            <a:pPr marL="0" indent="0">
              <a:buNone/>
            </a:pPr>
            <a:r>
              <a:rPr lang="id-ID" dirty="0"/>
              <a:t>Dalam implementasinya dalam </a:t>
            </a:r>
            <a:r>
              <a:rPr lang="id-ID" dirty="0" err="1"/>
              <a:t>database</a:t>
            </a:r>
            <a:r>
              <a:rPr lang="id-ID" dirty="0"/>
              <a:t> berukuran besar, aturan asosiasi menggunakan 2 proses utama yaitu sebagai berikut:</a:t>
            </a:r>
          </a:p>
          <a:p>
            <a:pPr lvl="0"/>
            <a:r>
              <a:rPr lang="id-ID" dirty="0"/>
              <a:t>Mencari semua </a:t>
            </a:r>
            <a:r>
              <a:rPr lang="id-ID" i="1" dirty="0" err="1"/>
              <a:t>frequent</a:t>
            </a:r>
            <a:r>
              <a:rPr lang="id-ID" i="1" dirty="0"/>
              <a:t> </a:t>
            </a:r>
            <a:r>
              <a:rPr lang="id-ID" i="1" dirty="0" err="1"/>
              <a:t>itemset</a:t>
            </a:r>
            <a:r>
              <a:rPr lang="id-ID" dirty="0"/>
              <a:t> yang mempunyai </a:t>
            </a:r>
            <a:r>
              <a:rPr lang="id-ID" i="1" dirty="0" err="1"/>
              <a:t>support</a:t>
            </a:r>
            <a:r>
              <a:rPr lang="id-ID" dirty="0"/>
              <a:t> dan </a:t>
            </a:r>
            <a:r>
              <a:rPr lang="id-ID" i="1" dirty="0" err="1"/>
              <a:t>confidence</a:t>
            </a:r>
            <a:r>
              <a:rPr lang="id-ID" dirty="0"/>
              <a:t> yang lebih besar daripada </a:t>
            </a:r>
            <a:r>
              <a:rPr lang="id-ID" i="1" dirty="0"/>
              <a:t>minimum </a:t>
            </a:r>
            <a:r>
              <a:rPr lang="id-ID" i="1" dirty="0" err="1"/>
              <a:t>support</a:t>
            </a:r>
            <a:r>
              <a:rPr lang="id-ID" i="1" dirty="0"/>
              <a:t> </a:t>
            </a:r>
            <a:r>
              <a:rPr lang="id-ID" dirty="0"/>
              <a:t>dan </a:t>
            </a:r>
            <a:r>
              <a:rPr lang="id-ID" i="1" dirty="0"/>
              <a:t>minimum </a:t>
            </a:r>
            <a:r>
              <a:rPr lang="id-ID" i="1" dirty="0" err="1"/>
              <a:t>confidence</a:t>
            </a:r>
            <a:endParaRPr lang="id-ID" dirty="0"/>
          </a:p>
          <a:p>
            <a:pPr lvl="0"/>
            <a:r>
              <a:rPr lang="id-ID" dirty="0"/>
              <a:t>Hasilkan aturan asosiasi yang bersifat </a:t>
            </a:r>
            <a:r>
              <a:rPr lang="id-ID" i="1" dirty="0" err="1"/>
              <a:t>strong</a:t>
            </a:r>
            <a:r>
              <a:rPr lang="id-ID" dirty="0"/>
              <a:t> dari semua </a:t>
            </a:r>
            <a:r>
              <a:rPr lang="id-ID" i="1" dirty="0" err="1"/>
              <a:t>frequent</a:t>
            </a:r>
            <a:r>
              <a:rPr lang="id-ID" i="1" dirty="0"/>
              <a:t> </a:t>
            </a:r>
            <a:r>
              <a:rPr lang="id-ID" i="1" dirty="0" err="1"/>
              <a:t>itemset</a:t>
            </a:r>
            <a:r>
              <a:rPr lang="id-ID" dirty="0"/>
              <a:t> sehingga memenuhi baik </a:t>
            </a:r>
            <a:r>
              <a:rPr lang="id-ID" i="1" dirty="0"/>
              <a:t>minimum </a:t>
            </a:r>
            <a:r>
              <a:rPr lang="id-ID" i="1" dirty="0" err="1"/>
              <a:t>support</a:t>
            </a:r>
            <a:r>
              <a:rPr lang="id-ID" dirty="0"/>
              <a:t> maupun </a:t>
            </a:r>
            <a:r>
              <a:rPr lang="id-ID" i="1" dirty="0"/>
              <a:t>minimum </a:t>
            </a:r>
            <a:r>
              <a:rPr lang="id-ID" i="1" dirty="0" err="1"/>
              <a:t>confidence</a:t>
            </a:r>
            <a:endParaRPr lang="id-ID" dirty="0"/>
          </a:p>
          <a:p>
            <a:endParaRPr lang="id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6C25B-7AA1-4035-9503-0D93A9980F7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7" name="Picture Placeholder 17" descr="decorative element">
            <a:extLst>
              <a:ext uri="{FF2B5EF4-FFF2-40B4-BE49-F238E27FC236}">
                <a16:creationId xmlns:a16="http://schemas.microsoft.com/office/drawing/2014/main" id="{87E0C004-8BCB-4829-94EC-F2D4F3057151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" b="57"/>
          <a:stretch>
            <a:fillRect/>
          </a:stretch>
        </p:blipFill>
        <p:spPr>
          <a:xfrm>
            <a:off x="9980613" y="1500"/>
            <a:ext cx="2211387" cy="6191250"/>
          </a:xfrm>
        </p:spPr>
      </p:pic>
    </p:spTree>
    <p:extLst>
      <p:ext uri="{BB962C8B-B14F-4D97-AF65-F5344CB8AC3E}">
        <p14:creationId xmlns:p14="http://schemas.microsoft.com/office/powerpoint/2010/main" val="2319247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LANGKAH dan </a:t>
            </a:r>
            <a:r>
              <a:rPr lang="en-US" dirty="0" err="1"/>
              <a:t>penjelasan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</a:t>
            </a:r>
            <a:r>
              <a:rPr lang="en-US" dirty="0" err="1"/>
              <a:t>Apriori</a:t>
            </a:r>
            <a:r>
              <a:rPr lang="en-US" dirty="0"/>
              <a:t>, </a:t>
            </a:r>
            <a:r>
              <a:rPr lang="en-US" dirty="0" err="1"/>
              <a:t>penerapan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8561670-3B41-492B-9033-D75BE50878C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1512000"/>
            <a:ext cx="3502892" cy="26166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0AF02C-8966-4834-BAC5-CED3BD98827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657" y="1512000"/>
            <a:ext cx="3333750" cy="2990850"/>
          </a:xfrm>
          <a:prstGeom prst="rect">
            <a:avLst/>
          </a:prstGeom>
        </p:spPr>
      </p:pic>
      <p:pic>
        <p:nvPicPr>
          <p:cNvPr id="20" name="Picture Placeholder 17" descr="decorative element">
            <a:extLst>
              <a:ext uri="{FF2B5EF4-FFF2-40B4-BE49-F238E27FC236}">
                <a16:creationId xmlns:a16="http://schemas.microsoft.com/office/drawing/2014/main" id="{A575FE1D-E79D-494F-91F3-6E26E6DD33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" b="57"/>
          <a:stretch>
            <a:fillRect/>
          </a:stretch>
        </p:blipFill>
        <p:spPr>
          <a:xfrm>
            <a:off x="9980613" y="1500"/>
            <a:ext cx="2211387" cy="61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LANJUT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Proses </a:t>
            </a:r>
            <a:r>
              <a:rPr lang="en-US" dirty="0" err="1"/>
              <a:t>berikut</a:t>
            </a:r>
            <a:r>
              <a:rPr lang="en-US" dirty="0"/>
              <a:t>…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7AF93-525D-41DA-A33E-641C3F8EDF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71" y="1512000"/>
            <a:ext cx="4351655" cy="33921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5BD40F-931E-4325-A188-78C99562CF2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058" y="1512000"/>
            <a:ext cx="4351655" cy="1419225"/>
          </a:xfrm>
          <a:prstGeom prst="rect">
            <a:avLst/>
          </a:prstGeom>
        </p:spPr>
      </p:pic>
      <p:pic>
        <p:nvPicPr>
          <p:cNvPr id="11" name="Picture Placeholder 17" descr="decorative element">
            <a:extLst>
              <a:ext uri="{FF2B5EF4-FFF2-40B4-BE49-F238E27FC236}">
                <a16:creationId xmlns:a16="http://schemas.microsoft.com/office/drawing/2014/main" id="{85A12F3D-875A-4AC4-A459-6535D97434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" b="57"/>
          <a:stretch>
            <a:fillRect/>
          </a:stretch>
        </p:blipFill>
        <p:spPr>
          <a:xfrm>
            <a:off x="9980613" y="1500"/>
            <a:ext cx="2211387" cy="61912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10CB8B-477A-4B70-A9CD-9245DCF10C27}"/>
              </a:ext>
            </a:extLst>
          </p:cNvPr>
          <p:cNvSpPr/>
          <p:nvPr/>
        </p:nvSpPr>
        <p:spPr>
          <a:xfrm>
            <a:off x="5066323" y="4248917"/>
            <a:ext cx="4563793" cy="21528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US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Hitung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Confidence: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[1]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2/4=50%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[2]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2/2=100%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[3]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=2/2=100%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[4]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2/6=33,33%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[5]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2/7=28,57%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[6] 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5=&gt;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1^</a:t>
            </a:r>
            <a:r>
              <a:rPr lang="en-US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2, </a:t>
            </a:r>
            <a:r>
              <a:rPr lang="id-ID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Confidence</a:t>
            </a: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2/2=100%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CONTOH KASUS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9C0C9B-F923-41B2-9BB2-956E3283F09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</a:t>
            </a:r>
            <a:r>
              <a:rPr lang="en-US" dirty="0" err="1"/>
              <a:t>Apriori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Asosiasi</a:t>
            </a:r>
            <a:r>
              <a:rPr lang="en-US" dirty="0"/>
              <a:t> Data</a:t>
            </a:r>
            <a:endParaRPr lang="id-ID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AE0D2D-DFDE-4806-B73A-4E8688CCF8C2}"/>
              </a:ext>
            </a:extLst>
          </p:cNvPr>
          <p:cNvSpPr/>
          <p:nvPr/>
        </p:nvSpPr>
        <p:spPr>
          <a:xfrm>
            <a:off x="303971" y="1368000"/>
            <a:ext cx="9453775" cy="4453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Berikut adalah 10 data transaksi belanja konsumen pada sebuah swalayan buah, T1 sampai dengan T10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T1: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plums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lettuce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T2: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celery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T3: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T4: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apples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carrots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potatoes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T5: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apples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oranges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lettuce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T6: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peaches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oranges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celery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potatoes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T7: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beans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lettuce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T8: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oranges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lettuce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carrots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T9: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apples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bananas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plums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carrots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tomatoes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onions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confectionery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T10: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apples</a:t>
            </a:r>
            <a:r>
              <a:rPr lang="id-ID" sz="1400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d-ID" sz="1400" dirty="0" err="1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potatoes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id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>
                <a:tab pos="190500" algn="l"/>
              </a:tabLs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Gunakan konsep Algoritma Apriori untuk menentukan item buah apa saja yang paling sering dibeli oleh konsumen (gunakan Minimum Support = 2)!</a:t>
            </a:r>
            <a:endParaRPr lang="id-ID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600"/>
              </a:spcAft>
              <a:buClr>
                <a:srgbClr val="000000"/>
              </a:buClr>
              <a:buSzPts val="1100"/>
              <a:buFont typeface="+mj-lt"/>
              <a:buAutoNum type="arabicPeriod"/>
              <a:tabLst>
                <a:tab pos="190500" algn="l"/>
              </a:tabLst>
            </a:pPr>
            <a:r>
              <a:rPr lang="id-ID" dirty="0">
                <a:solidFill>
                  <a:srgbClr val="000000"/>
                </a:solidFill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Implementasikan jawaban nomor 1 di atas menggunakan perintah SQL!</a:t>
            </a:r>
            <a:endParaRPr lang="id-ID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19935D-ADE6-42ED-B568-839405AD6ABE}">
  <ds:schemaRefs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542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Bookman Old Style</vt:lpstr>
      <vt:lpstr>Calibri</vt:lpstr>
      <vt:lpstr>Cambria Math</vt:lpstr>
      <vt:lpstr>Corbel</vt:lpstr>
      <vt:lpstr>Times New Roman</vt:lpstr>
      <vt:lpstr>Office Theme</vt:lpstr>
      <vt:lpstr>ALGORITMA APRIORI</vt:lpstr>
      <vt:lpstr>CONTOH</vt:lpstr>
      <vt:lpstr>Konsep asosiasi data</vt:lpstr>
      <vt:lpstr>BERDASAR RUMUS, MAKA</vt:lpstr>
      <vt:lpstr>ALGORITMA APRIORI</vt:lpstr>
      <vt:lpstr>LANGKAH dan penjelasan</vt:lpstr>
      <vt:lpstr>LANJUT</vt:lpstr>
      <vt:lpstr>CONTOH KASUS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2019-09-23T04:33:01Z</dcterms:created>
  <dcterms:modified xsi:type="dcterms:W3CDTF">2023-09-25T22:55:02Z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